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8" r:id="rId5"/>
    <p:sldId id="262" r:id="rId6"/>
    <p:sldId id="264" r:id="rId7"/>
    <p:sldId id="265" r:id="rId8"/>
    <p:sldId id="263" r:id="rId9"/>
    <p:sldId id="267" r:id="rId10"/>
    <p:sldId id="266" r:id="rId11"/>
    <p:sldId id="269" r:id="rId12"/>
    <p:sldId id="270" r:id="rId13"/>
    <p:sldId id="271" r:id="rId14"/>
    <p:sldId id="272" r:id="rId15"/>
    <p:sldId id="273" r:id="rId16"/>
    <p:sldId id="260" r:id="rId17"/>
    <p:sldId id="258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0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6DF7-2ABF-41B2-A5AB-5F05FB1411E0}" type="datetimeFigureOut">
              <a:rPr lang="es-ES" smtClean="0"/>
              <a:t>16/03/2020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8B3-DF5A-4A86-B529-17B28B1E8C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79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6DF7-2ABF-41B2-A5AB-5F05FB1411E0}" type="datetimeFigureOut">
              <a:rPr lang="es-ES" smtClean="0"/>
              <a:t>16/03/2020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8B3-DF5A-4A86-B529-17B28B1E8C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5762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6DF7-2ABF-41B2-A5AB-5F05FB1411E0}" type="datetimeFigureOut">
              <a:rPr lang="es-ES" smtClean="0"/>
              <a:t>16/03/2020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8B3-DF5A-4A86-B529-17B28B1E8C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598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6DF7-2ABF-41B2-A5AB-5F05FB1411E0}" type="datetimeFigureOut">
              <a:rPr lang="es-ES" smtClean="0"/>
              <a:t>16/03/2020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8B3-DF5A-4A86-B529-17B28B1E8C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880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6DF7-2ABF-41B2-A5AB-5F05FB1411E0}" type="datetimeFigureOut">
              <a:rPr lang="es-ES" smtClean="0"/>
              <a:t>16/03/2020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8B3-DF5A-4A86-B529-17B28B1E8C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588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6DF7-2ABF-41B2-A5AB-5F05FB1411E0}" type="datetimeFigureOut">
              <a:rPr lang="es-ES" smtClean="0"/>
              <a:t>16/03/2020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8B3-DF5A-4A86-B529-17B28B1E8C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866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6DF7-2ABF-41B2-A5AB-5F05FB1411E0}" type="datetimeFigureOut">
              <a:rPr lang="es-ES" smtClean="0"/>
              <a:t>16/03/2020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8B3-DF5A-4A86-B529-17B28B1E8C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28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6DF7-2ABF-41B2-A5AB-5F05FB1411E0}" type="datetimeFigureOut">
              <a:rPr lang="es-ES" smtClean="0"/>
              <a:t>16/03/2020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8B3-DF5A-4A86-B529-17B28B1E8C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673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6DF7-2ABF-41B2-A5AB-5F05FB1411E0}" type="datetimeFigureOut">
              <a:rPr lang="es-ES" smtClean="0"/>
              <a:t>16/03/2020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8B3-DF5A-4A86-B529-17B28B1E8C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700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6DF7-2ABF-41B2-A5AB-5F05FB1411E0}" type="datetimeFigureOut">
              <a:rPr lang="es-ES" smtClean="0"/>
              <a:t>16/03/2020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8B3-DF5A-4A86-B529-17B28B1E8C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7916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6DF7-2ABF-41B2-A5AB-5F05FB1411E0}" type="datetimeFigureOut">
              <a:rPr lang="es-ES" smtClean="0"/>
              <a:t>16/03/2020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188B3-DF5A-4A86-B529-17B28B1E8C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14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26DF7-2ABF-41B2-A5AB-5F05FB1411E0}" type="datetimeFigureOut">
              <a:rPr lang="es-ES" smtClean="0"/>
              <a:t>16/03/2020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188B3-DF5A-4A86-B529-17B28B1E8C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420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71440" y="0"/>
            <a:ext cx="3171828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2900363" y="0"/>
            <a:ext cx="9291637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431631" y="1536174"/>
            <a:ext cx="42290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>
                <a:solidFill>
                  <a:schemeClr val="bg2"/>
                </a:solidFill>
                <a:ea typeface="Adobe Gothic Std B" panose="020B0800000000000000" pitchFamily="34" charset="-128"/>
              </a:rPr>
              <a:t>Retamar </a:t>
            </a:r>
          </a:p>
          <a:p>
            <a:pPr algn="ctr"/>
            <a:r>
              <a:rPr lang="es-ES" sz="7200" b="1" dirty="0">
                <a:solidFill>
                  <a:schemeClr val="bg2"/>
                </a:solidFill>
                <a:ea typeface="Adobe Gothic Std B" panose="020B0800000000000000" pitchFamily="34" charset="-128"/>
              </a:rPr>
              <a:t>at home</a:t>
            </a:r>
          </a:p>
          <a:p>
            <a:endParaRPr lang="es-ES" sz="8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010619" y="5028265"/>
            <a:ext cx="8928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accent4"/>
                </a:solidFill>
                <a:latin typeface="Calibri" panose="020F0502020204030204" pitchFamily="34" charset="0"/>
                <a:ea typeface="Adobe Gothic Std B" panose="020B0800000000000000" pitchFamily="34" charset="-128"/>
              </a:rPr>
              <a:t>Corrección de algunos deberes de Sintaxis</a:t>
            </a:r>
            <a:endParaRPr lang="es-ES" sz="8000" dirty="0"/>
          </a:p>
        </p:txBody>
      </p:sp>
      <p:sp>
        <p:nvSpPr>
          <p:cNvPr id="9" name="CuadroTexto 8"/>
          <p:cNvSpPr txBox="1"/>
          <p:nvPr/>
        </p:nvSpPr>
        <p:spPr>
          <a:xfrm rot="16200000">
            <a:off x="-887160" y="3107632"/>
            <a:ext cx="628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Lengua 1º de Bachillerato</a:t>
            </a:r>
          </a:p>
        </p:txBody>
      </p:sp>
    </p:spTree>
    <p:extLst>
      <p:ext uri="{BB962C8B-B14F-4D97-AF65-F5344CB8AC3E}">
        <p14:creationId xmlns:p14="http://schemas.microsoft.com/office/powerpoint/2010/main" val="4038801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37291" y="0"/>
            <a:ext cx="1226343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4" name="Rectángulo 3"/>
          <p:cNvSpPr/>
          <p:nvPr/>
        </p:nvSpPr>
        <p:spPr>
          <a:xfrm>
            <a:off x="-36935" y="6229351"/>
            <a:ext cx="12263438" cy="6286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F30548D-C5FF-4B93-902B-EED96FAFE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4" t="14340" r="4764" b="17359"/>
          <a:stretch/>
        </p:blipFill>
        <p:spPr>
          <a:xfrm>
            <a:off x="827415" y="1302031"/>
            <a:ext cx="9972858" cy="4253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FAFE831-9856-4799-BE23-77143D0CE580}"/>
              </a:ext>
            </a:extLst>
          </p:cNvPr>
          <p:cNvSpPr txBox="1"/>
          <p:nvPr/>
        </p:nvSpPr>
        <p:spPr>
          <a:xfrm>
            <a:off x="155271" y="6322324"/>
            <a:ext cx="11850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ea typeface="Adobe Gothic Std B" panose="020B0800000000000000" pitchFamily="34" charset="-128"/>
              </a:rPr>
              <a:t>(A diferencia del alumno anterior, este sí pone la morfología. La abreviatura de Cópula debería llevar tilde)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BC25EF9-228D-4CAE-82D0-938AC241B100}"/>
              </a:ext>
            </a:extLst>
          </p:cNvPr>
          <p:cNvSpPr txBox="1"/>
          <p:nvPr/>
        </p:nvSpPr>
        <p:spPr>
          <a:xfrm>
            <a:off x="1664898" y="442120"/>
            <a:ext cx="63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ea typeface="Adobe Gothic Std B" panose="020B0800000000000000" pitchFamily="34" charset="-128"/>
              </a:rPr>
              <a:t>(Marco en rojo algún error o descuido)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156F98-BEFB-42DB-9497-7C5E646F0792}"/>
              </a:ext>
            </a:extLst>
          </p:cNvPr>
          <p:cNvSpPr txBox="1"/>
          <p:nvPr/>
        </p:nvSpPr>
        <p:spPr>
          <a:xfrm>
            <a:off x="1811546" y="4546122"/>
            <a:ext cx="68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-CC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362A1F0-2C32-4C7F-BCD8-B104993F9B5E}"/>
              </a:ext>
            </a:extLst>
          </p:cNvPr>
          <p:cNvSpPr txBox="1"/>
          <p:nvPr/>
        </p:nvSpPr>
        <p:spPr>
          <a:xfrm>
            <a:off x="8485501" y="4845171"/>
            <a:ext cx="68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-PN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6199D1C-8180-49BA-B4E3-1F8A9878E6D7}"/>
              </a:ext>
            </a:extLst>
          </p:cNvPr>
          <p:cNvSpPr txBox="1"/>
          <p:nvPr/>
        </p:nvSpPr>
        <p:spPr>
          <a:xfrm>
            <a:off x="7999897" y="4765533"/>
            <a:ext cx="474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F945DB1-D81A-4B26-87DA-2DF77B628A99}"/>
              </a:ext>
            </a:extLst>
          </p:cNvPr>
          <p:cNvSpPr txBox="1"/>
          <p:nvPr/>
        </p:nvSpPr>
        <p:spPr>
          <a:xfrm>
            <a:off x="6458307" y="4247661"/>
            <a:ext cx="681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9D541AE-FEE2-480D-BC09-B5F084CBA5AD}"/>
              </a:ext>
            </a:extLst>
          </p:cNvPr>
          <p:cNvSpPr txBox="1"/>
          <p:nvPr/>
        </p:nvSpPr>
        <p:spPr>
          <a:xfrm>
            <a:off x="274603" y="2527540"/>
            <a:ext cx="294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29064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37291" y="0"/>
            <a:ext cx="1226343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4" name="Rectángulo 3"/>
          <p:cNvSpPr/>
          <p:nvPr/>
        </p:nvSpPr>
        <p:spPr>
          <a:xfrm>
            <a:off x="-36935" y="6229351"/>
            <a:ext cx="12263438" cy="6286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F34C006-A4C2-4824-B438-BD81D39D90BC}"/>
              </a:ext>
            </a:extLst>
          </p:cNvPr>
          <p:cNvSpPr txBox="1"/>
          <p:nvPr/>
        </p:nvSpPr>
        <p:spPr>
          <a:xfrm>
            <a:off x="1664898" y="442120"/>
            <a:ext cx="8682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ea typeface="Adobe Gothic Std B" panose="020B0800000000000000" pitchFamily="34" charset="-128"/>
              </a:rPr>
              <a:t>(Esta era una oración difícil y la habéis tenido mal casi todos; por eso propongo la solución que nos da don Javier López Balda)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5A805B4-23F7-47D9-B5DC-82822DA98F87}"/>
              </a:ext>
            </a:extLst>
          </p:cNvPr>
          <p:cNvSpPr txBox="1"/>
          <p:nvPr/>
        </p:nvSpPr>
        <p:spPr>
          <a:xfrm>
            <a:off x="-155271" y="6164069"/>
            <a:ext cx="12006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ea typeface="Adobe Gothic Std B" panose="020B0800000000000000" pitchFamily="34" charset="-128"/>
              </a:rPr>
              <a:t>(El “se” no es pronombre, precisamente porque no es señal de un Dativo Ético; es Índice de Pasiva Refleja. Si no ves esto, pon el sujeto en plural).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D99B9CF-1647-4D45-84C6-1484E6C23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74" t="18564" r="12340" b="13711"/>
          <a:stretch/>
        </p:blipFill>
        <p:spPr>
          <a:xfrm>
            <a:off x="1774742" y="1548726"/>
            <a:ext cx="8462513" cy="43397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F3CE3ED-7D13-4C88-8E05-D6D5C5A00D0E}"/>
              </a:ext>
            </a:extLst>
          </p:cNvPr>
          <p:cNvSpPr txBox="1"/>
          <p:nvPr/>
        </p:nvSpPr>
        <p:spPr>
          <a:xfrm>
            <a:off x="378115" y="2527540"/>
            <a:ext cx="294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19723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37291" y="0"/>
            <a:ext cx="1226343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4" name="Rectángulo 3"/>
          <p:cNvSpPr/>
          <p:nvPr/>
        </p:nvSpPr>
        <p:spPr>
          <a:xfrm>
            <a:off x="-36935" y="6229351"/>
            <a:ext cx="12263438" cy="6286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8881ECD-0CA2-431D-9369-016D2CEFE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" t="23146" r="32500" b="16100"/>
          <a:stretch/>
        </p:blipFill>
        <p:spPr>
          <a:xfrm>
            <a:off x="875857" y="1695397"/>
            <a:ext cx="10700792" cy="41665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11AC897-6204-4F79-A67F-23A5659CFFDD}"/>
              </a:ext>
            </a:extLst>
          </p:cNvPr>
          <p:cNvSpPr txBox="1"/>
          <p:nvPr/>
        </p:nvSpPr>
        <p:spPr>
          <a:xfrm>
            <a:off x="2139350" y="2422178"/>
            <a:ext cx="966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rgbClr val="FF0000"/>
                </a:solidFill>
              </a:rPr>
              <a:t>Pron</a:t>
            </a:r>
            <a:r>
              <a:rPr lang="es-ES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F34C006-A4C2-4824-B438-BD81D39D90BC}"/>
              </a:ext>
            </a:extLst>
          </p:cNvPr>
          <p:cNvSpPr txBox="1"/>
          <p:nvPr/>
        </p:nvSpPr>
        <p:spPr>
          <a:xfrm>
            <a:off x="1664898" y="442120"/>
            <a:ext cx="63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ea typeface="Adobe Gothic Std B" panose="020B0800000000000000" pitchFamily="34" charset="-128"/>
              </a:rPr>
              <a:t>(Marco en rojo algún error o descuido)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5A805B4-23F7-47D9-B5DC-82822DA98F87}"/>
              </a:ext>
            </a:extLst>
          </p:cNvPr>
          <p:cNvSpPr txBox="1"/>
          <p:nvPr/>
        </p:nvSpPr>
        <p:spPr>
          <a:xfrm>
            <a:off x="1" y="6210186"/>
            <a:ext cx="12006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ea typeface="Adobe Gothic Std B" panose="020B0800000000000000" pitchFamily="34" charset="-128"/>
              </a:rPr>
              <a:t>(Si la idea fuera que “Así no te convienen nada, unos amigos”, “así” sería CC. Más correcto resulta sobreentender “unos amigos que son así”)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6E9FE8C-25EF-4FD5-B35F-ADDAFD0A254F}"/>
              </a:ext>
            </a:extLst>
          </p:cNvPr>
          <p:cNvSpPr txBox="1"/>
          <p:nvPr/>
        </p:nvSpPr>
        <p:spPr>
          <a:xfrm>
            <a:off x="1118696" y="4700938"/>
            <a:ext cx="1072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MOD.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F0DEF24-71CC-4164-9597-A4EFDB1F9436}"/>
              </a:ext>
            </a:extLst>
          </p:cNvPr>
          <p:cNvSpPr txBox="1"/>
          <p:nvPr/>
        </p:nvSpPr>
        <p:spPr>
          <a:xfrm>
            <a:off x="1417942" y="4316959"/>
            <a:ext cx="474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445D3EB-1DC7-44A4-9071-FA8D0213884B}"/>
              </a:ext>
            </a:extLst>
          </p:cNvPr>
          <p:cNvSpPr txBox="1"/>
          <p:nvPr/>
        </p:nvSpPr>
        <p:spPr>
          <a:xfrm>
            <a:off x="320606" y="2529900"/>
            <a:ext cx="294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41612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37291" y="0"/>
            <a:ext cx="1226343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4" name="Rectángulo 3"/>
          <p:cNvSpPr/>
          <p:nvPr/>
        </p:nvSpPr>
        <p:spPr>
          <a:xfrm>
            <a:off x="-36935" y="6229351"/>
            <a:ext cx="12263438" cy="6286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F34C006-A4C2-4824-B438-BD81D39D90BC}"/>
              </a:ext>
            </a:extLst>
          </p:cNvPr>
          <p:cNvSpPr txBox="1"/>
          <p:nvPr/>
        </p:nvSpPr>
        <p:spPr>
          <a:xfrm>
            <a:off x="905774" y="4421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ea typeface="Adobe Gothic Std B" panose="020B0800000000000000" pitchFamily="34" charset="-128"/>
              </a:rPr>
              <a:t>(La 5 y la 7 eran prácticamente iguales y las habéis hecho bastante mal)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5A805B4-23F7-47D9-B5DC-82822DA98F87}"/>
              </a:ext>
            </a:extLst>
          </p:cNvPr>
          <p:cNvSpPr txBox="1"/>
          <p:nvPr/>
        </p:nvSpPr>
        <p:spPr>
          <a:xfrm>
            <a:off x="1" y="6210186"/>
            <a:ext cx="12006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ea typeface="Adobe Gothic Std B" panose="020B0800000000000000" pitchFamily="34" charset="-128"/>
              </a:rPr>
              <a:t>(“En </a:t>
            </a:r>
            <a:r>
              <a:rPr lang="es-ES" sz="2000" dirty="0" err="1">
                <a:solidFill>
                  <a:schemeClr val="bg1"/>
                </a:solidFill>
                <a:ea typeface="Adobe Gothic Std B" panose="020B0800000000000000" pitchFamily="34" charset="-128"/>
              </a:rPr>
              <a:t>Zimbabwe</a:t>
            </a:r>
            <a:r>
              <a:rPr lang="es-ES" sz="2000" dirty="0">
                <a:solidFill>
                  <a:schemeClr val="bg1"/>
                </a:solidFill>
                <a:ea typeface="Adobe Gothic Std B" panose="020B0800000000000000" pitchFamily="34" charset="-128"/>
              </a:rPr>
              <a:t>” no es Circunstancial porque el ministro no está allí y no complementa al Verbo nombrar. Repasad el Predicativo del CD.)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B97EB84-2E67-4750-B80C-86482A593796}"/>
              </a:ext>
            </a:extLst>
          </p:cNvPr>
          <p:cNvSpPr txBox="1"/>
          <p:nvPr/>
        </p:nvSpPr>
        <p:spPr>
          <a:xfrm>
            <a:off x="378115" y="2527540"/>
            <a:ext cx="294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D4352B-E145-4FD5-9C0A-AA95BBC08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95" t="31573" r="6533" b="17100"/>
          <a:stretch/>
        </p:blipFill>
        <p:spPr>
          <a:xfrm>
            <a:off x="974785" y="1639019"/>
            <a:ext cx="10420710" cy="40462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59151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37291" y="0"/>
            <a:ext cx="1226343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4" name="Rectángulo 3"/>
          <p:cNvSpPr/>
          <p:nvPr/>
        </p:nvSpPr>
        <p:spPr>
          <a:xfrm>
            <a:off x="-36935" y="6229351"/>
            <a:ext cx="12263438" cy="6286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F34C006-A4C2-4824-B438-BD81D39D90BC}"/>
              </a:ext>
            </a:extLst>
          </p:cNvPr>
          <p:cNvSpPr txBox="1"/>
          <p:nvPr/>
        </p:nvSpPr>
        <p:spPr>
          <a:xfrm>
            <a:off x="1664898" y="442120"/>
            <a:ext cx="63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ea typeface="Adobe Gothic Std B" panose="020B0800000000000000" pitchFamily="34" charset="-128"/>
              </a:rPr>
              <a:t>(Marco en rojo algún error o descuido)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5A805B4-23F7-47D9-B5DC-82822DA98F87}"/>
              </a:ext>
            </a:extLst>
          </p:cNvPr>
          <p:cNvSpPr txBox="1"/>
          <p:nvPr/>
        </p:nvSpPr>
        <p:spPr>
          <a:xfrm>
            <a:off x="2229340" y="6315464"/>
            <a:ext cx="7949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ea typeface="Adobe Gothic Std B" panose="020B0800000000000000" pitchFamily="34" charset="-128"/>
              </a:rPr>
              <a:t>(No hay mucho que reseñar en este caso; quizá la perífrasis del verbo dar.)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1CCEB2C-9403-4758-8889-36B0EAADE175}"/>
              </a:ext>
            </a:extLst>
          </p:cNvPr>
          <p:cNvSpPr txBox="1"/>
          <p:nvPr/>
        </p:nvSpPr>
        <p:spPr>
          <a:xfrm>
            <a:off x="378115" y="2527540"/>
            <a:ext cx="294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6C13F44-83A9-437F-9310-01D0B1677B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2" t="25394" r="4622" b="23900"/>
          <a:stretch/>
        </p:blipFill>
        <p:spPr>
          <a:xfrm>
            <a:off x="378115" y="1870871"/>
            <a:ext cx="11153956" cy="34775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63814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37291" y="0"/>
            <a:ext cx="1226343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4" name="Rectángulo 3"/>
          <p:cNvSpPr/>
          <p:nvPr/>
        </p:nvSpPr>
        <p:spPr>
          <a:xfrm>
            <a:off x="-36935" y="6229351"/>
            <a:ext cx="12263438" cy="6286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F34C006-A4C2-4824-B438-BD81D39D90BC}"/>
              </a:ext>
            </a:extLst>
          </p:cNvPr>
          <p:cNvSpPr txBox="1"/>
          <p:nvPr/>
        </p:nvSpPr>
        <p:spPr>
          <a:xfrm>
            <a:off x="1664898" y="442120"/>
            <a:ext cx="631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ea typeface="Adobe Gothic Std B" panose="020B0800000000000000" pitchFamily="34" charset="-128"/>
              </a:rPr>
              <a:t>(Igual que la 5…)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B84B821-AEBA-4186-8847-6E45F144913A}"/>
              </a:ext>
            </a:extLst>
          </p:cNvPr>
          <p:cNvSpPr txBox="1"/>
          <p:nvPr/>
        </p:nvSpPr>
        <p:spPr>
          <a:xfrm>
            <a:off x="378115" y="2527540"/>
            <a:ext cx="294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5A7E2FE-0E04-4ABA-A433-073957C26F44}"/>
              </a:ext>
            </a:extLst>
          </p:cNvPr>
          <p:cNvSpPr txBox="1"/>
          <p:nvPr/>
        </p:nvSpPr>
        <p:spPr>
          <a:xfrm>
            <a:off x="1" y="6210186"/>
            <a:ext cx="12006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ea typeface="Adobe Gothic Std B" panose="020B0800000000000000" pitchFamily="34" charset="-128"/>
              </a:rPr>
              <a:t>(“A gritos” es una locución adverbial de modo…)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2CD3C84-81A7-4BDC-8DA2-51CC5BF16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5" t="22641" r="4764" b="14465"/>
          <a:stretch/>
        </p:blipFill>
        <p:spPr>
          <a:xfrm>
            <a:off x="862643" y="1604513"/>
            <a:ext cx="10619532" cy="42614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96806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71440" y="0"/>
            <a:ext cx="12334880" cy="70294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-71441" y="-1577"/>
            <a:ext cx="12263438" cy="297337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895872"/>
            <a:ext cx="11472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accent1">
                    <a:lumMod val="75000"/>
                  </a:schemeClr>
                </a:solidFill>
                <a:ea typeface="Adobe Gothic Std B" panose="020B0800000000000000" pitchFamily="34" charset="-128"/>
              </a:rPr>
              <a:t>Y, por último,… cuidad la ortografía…</a:t>
            </a:r>
            <a:endParaRPr lang="es-ES" sz="5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1F90B8D-2F4A-4DF8-BC35-279FA3C76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2" t="35215" r="22665" b="18868"/>
          <a:stretch/>
        </p:blipFill>
        <p:spPr>
          <a:xfrm>
            <a:off x="1319708" y="2715074"/>
            <a:ext cx="8833449" cy="31490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847E4ECB-DE90-418D-8DE2-0E7D2F5A7ADB}"/>
              </a:ext>
            </a:extLst>
          </p:cNvPr>
          <p:cNvSpPr/>
          <p:nvPr/>
        </p:nvSpPr>
        <p:spPr>
          <a:xfrm>
            <a:off x="3556152" y="2971800"/>
            <a:ext cx="1375293" cy="13346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B897D2AF-08FB-44A8-9129-30A74EF9F2F9}"/>
              </a:ext>
            </a:extLst>
          </p:cNvPr>
          <p:cNvSpPr/>
          <p:nvPr/>
        </p:nvSpPr>
        <p:spPr>
          <a:xfrm>
            <a:off x="3294489" y="2715074"/>
            <a:ext cx="1898618" cy="18187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23D5B02-B204-4407-9C37-57D0F4E11377}"/>
              </a:ext>
            </a:extLst>
          </p:cNvPr>
          <p:cNvSpPr/>
          <p:nvPr/>
        </p:nvSpPr>
        <p:spPr>
          <a:xfrm>
            <a:off x="3104708" y="2453706"/>
            <a:ext cx="2278180" cy="23708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F051476-2234-4465-A5CB-43A61217E3FB}"/>
              </a:ext>
            </a:extLst>
          </p:cNvPr>
          <p:cNvSpPr txBox="1"/>
          <p:nvPr/>
        </p:nvSpPr>
        <p:spPr>
          <a:xfrm>
            <a:off x="1" y="6210186"/>
            <a:ext cx="12006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ea typeface="Adobe Gothic Std B" panose="020B0800000000000000" pitchFamily="34" charset="-128"/>
              </a:rPr>
              <a:t>(Es una pena que no estén abiertas las ópticas estos días…)</a:t>
            </a:r>
          </a:p>
        </p:txBody>
      </p:sp>
    </p:spTree>
    <p:extLst>
      <p:ext uri="{BB962C8B-B14F-4D97-AF65-F5344CB8AC3E}">
        <p14:creationId xmlns:p14="http://schemas.microsoft.com/office/powerpoint/2010/main" val="1843450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114299" y="1"/>
            <a:ext cx="123063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133850" y="1884372"/>
            <a:ext cx="56816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Gracias</a:t>
            </a:r>
          </a:p>
          <a:p>
            <a:endParaRPr lang="es-ES" sz="80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057547" y="4168852"/>
            <a:ext cx="558311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bg2"/>
                </a:solidFill>
                <a:ea typeface="Adobe Gothic Std B" panose="020B0800000000000000" pitchFamily="34" charset="-128"/>
              </a:rPr>
              <a:t>#</a:t>
            </a:r>
            <a:r>
              <a:rPr lang="es-ES" sz="5400" b="1" dirty="0" err="1">
                <a:solidFill>
                  <a:schemeClr val="bg2"/>
                </a:solidFill>
                <a:ea typeface="Adobe Gothic Std B" panose="020B0800000000000000" pitchFamily="34" charset="-128"/>
              </a:rPr>
              <a:t>RetamarAtHome</a:t>
            </a:r>
            <a:endParaRPr lang="es-ES" sz="5400" b="1" dirty="0">
              <a:solidFill>
                <a:schemeClr val="bg2"/>
              </a:solidFill>
              <a:ea typeface="Adobe Gothic Std B" panose="020B0800000000000000" pitchFamily="34" charset="-128"/>
            </a:endParaRPr>
          </a:p>
          <a:p>
            <a:endParaRPr lang="es-ES" sz="8000" dirty="0"/>
          </a:p>
        </p:txBody>
      </p:sp>
    </p:spTree>
    <p:extLst>
      <p:ext uri="{BB962C8B-B14F-4D97-AF65-F5344CB8AC3E}">
        <p14:creationId xmlns:p14="http://schemas.microsoft.com/office/powerpoint/2010/main" val="2613188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37291" y="0"/>
            <a:ext cx="1226343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4" name="Rectángulo 3"/>
          <p:cNvSpPr/>
          <p:nvPr/>
        </p:nvSpPr>
        <p:spPr>
          <a:xfrm>
            <a:off x="-36935" y="6229351"/>
            <a:ext cx="12263438" cy="6286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78115" y="448510"/>
            <a:ext cx="10102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i="1" u="sng" dirty="0">
                <a:solidFill>
                  <a:schemeClr val="accent5">
                    <a:lumMod val="50000"/>
                  </a:schemeClr>
                </a:solidFill>
                <a:ea typeface="Adobe Gothic Std B" panose="020B0800000000000000" pitchFamily="34" charset="-128"/>
              </a:rPr>
              <a:t>¿Qué hacéis mal habitualmente en Sintaxis?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082B324-D400-4AEF-9E12-1A61A16958D9}"/>
              </a:ext>
            </a:extLst>
          </p:cNvPr>
          <p:cNvSpPr txBox="1"/>
          <p:nvPr/>
        </p:nvSpPr>
        <p:spPr>
          <a:xfrm>
            <a:off x="219974" y="1679972"/>
            <a:ext cx="114728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  <a:ea typeface="Adobe Gothic Std B" panose="020B0800000000000000" pitchFamily="34" charset="-128"/>
              </a:rPr>
              <a:t>Lo primero es que no miráis los verbos; se ve “a kilómetros” si el verbo es copulativo o no. (Si no lo ves a la primera…)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endParaRPr lang="es-ES" sz="2800" dirty="0">
              <a:solidFill>
                <a:schemeClr val="bg1"/>
              </a:solidFill>
              <a:ea typeface="Adobe Gothic Std B" panose="020B0800000000000000" pitchFamily="34" charset="-128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  <a:ea typeface="Adobe Gothic Std B" panose="020B0800000000000000" pitchFamily="34" charset="-128"/>
              </a:rPr>
              <a:t>Lo segundo que hacéis mal es que rompéis grupos, es decir, les quitáis complementos a sus núcleos. (Núcleos que no os han hecho nada para que los maltratéis así...)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7F332E-35E1-44F0-AC74-2EAF01CD38AA}"/>
              </a:ext>
            </a:extLst>
          </p:cNvPr>
          <p:cNvSpPr txBox="1"/>
          <p:nvPr/>
        </p:nvSpPr>
        <p:spPr>
          <a:xfrm>
            <a:off x="5098211" y="5244110"/>
            <a:ext cx="7093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5">
                    <a:lumMod val="50000"/>
                  </a:schemeClr>
                </a:solidFill>
                <a:ea typeface="Adobe Gothic Std B" panose="020B0800000000000000" pitchFamily="34" charset="-128"/>
              </a:rPr>
              <a:t>(Os pongo ejemplos en las diapositivas siguientes)</a:t>
            </a:r>
          </a:p>
        </p:txBody>
      </p:sp>
    </p:spTree>
    <p:extLst>
      <p:ext uri="{BB962C8B-B14F-4D97-AF65-F5344CB8AC3E}">
        <p14:creationId xmlns:p14="http://schemas.microsoft.com/office/powerpoint/2010/main" val="3647736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37291" y="0"/>
            <a:ext cx="1226343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4" name="Rectángulo 3"/>
          <p:cNvSpPr/>
          <p:nvPr/>
        </p:nvSpPr>
        <p:spPr>
          <a:xfrm>
            <a:off x="-36935" y="6229351"/>
            <a:ext cx="12263438" cy="6286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90E2D44-A338-419F-B36F-6550B7F4D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3" t="9057" b="11824"/>
          <a:stretch/>
        </p:blipFill>
        <p:spPr>
          <a:xfrm>
            <a:off x="513547" y="1122128"/>
            <a:ext cx="10045185" cy="4613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6C1123FF-30E6-49E1-8492-21BF86284523}"/>
              </a:ext>
            </a:extLst>
          </p:cNvPr>
          <p:cNvSpPr/>
          <p:nvPr/>
        </p:nvSpPr>
        <p:spPr>
          <a:xfrm>
            <a:off x="5810511" y="982197"/>
            <a:ext cx="1651337" cy="11287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FCD359F9-7AF6-4DAE-A766-F92BFB25F56B}"/>
              </a:ext>
            </a:extLst>
          </p:cNvPr>
          <p:cNvSpPr/>
          <p:nvPr/>
        </p:nvSpPr>
        <p:spPr>
          <a:xfrm>
            <a:off x="6305909" y="2250842"/>
            <a:ext cx="439947" cy="21824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FD6ADB8-6086-4B91-9A26-37F0B5606B36}"/>
              </a:ext>
            </a:extLst>
          </p:cNvPr>
          <p:cNvSpPr/>
          <p:nvPr/>
        </p:nvSpPr>
        <p:spPr>
          <a:xfrm>
            <a:off x="5681114" y="4371725"/>
            <a:ext cx="4118493" cy="11287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0B21AEF-9DF5-4EE6-B573-E8690EA16578}"/>
              </a:ext>
            </a:extLst>
          </p:cNvPr>
          <p:cNvSpPr txBox="1"/>
          <p:nvPr/>
        </p:nvSpPr>
        <p:spPr>
          <a:xfrm>
            <a:off x="378115" y="6253316"/>
            <a:ext cx="11472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ea typeface="Adobe Gothic Std B" panose="020B0800000000000000" pitchFamily="34" charset="-128"/>
              </a:rPr>
              <a:t>Debería poner Cópula, en lugar de Núcleo, y luego Atributo, en lugar de CD.</a:t>
            </a:r>
          </a:p>
        </p:txBody>
      </p:sp>
    </p:spTree>
    <p:extLst>
      <p:ext uri="{BB962C8B-B14F-4D97-AF65-F5344CB8AC3E}">
        <p14:creationId xmlns:p14="http://schemas.microsoft.com/office/powerpoint/2010/main" val="3267066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37291" y="0"/>
            <a:ext cx="1226343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4" name="Rectángulo 3"/>
          <p:cNvSpPr/>
          <p:nvPr/>
        </p:nvSpPr>
        <p:spPr>
          <a:xfrm>
            <a:off x="-36935" y="6229351"/>
            <a:ext cx="12263438" cy="6286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3D722AC-BF8E-445B-B8FC-6574B26702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8066" t="8176" r="9434" b="6667"/>
          <a:stretch/>
        </p:blipFill>
        <p:spPr>
          <a:xfrm>
            <a:off x="1121432" y="1320955"/>
            <a:ext cx="9324433" cy="4527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1ECF7A1-6C4F-42A6-B48D-4FFD6D76CA91}"/>
              </a:ext>
            </a:extLst>
          </p:cNvPr>
          <p:cNvSpPr txBox="1"/>
          <p:nvPr/>
        </p:nvSpPr>
        <p:spPr>
          <a:xfrm>
            <a:off x="639073" y="183424"/>
            <a:ext cx="9406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chemeClr val="bg1"/>
                </a:solidFill>
                <a:ea typeface="Adobe Gothic Std B" panose="020B0800000000000000" pitchFamily="34" charset="-128"/>
              </a:rPr>
              <a:t>A este alumno hace tiempo que no le doy clase: no recuerda que no puede haber Atributo sin Cópula, ni viceversa. 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7595AE4-0E9A-412C-8E05-548A25A4FB72}"/>
              </a:ext>
            </a:extLst>
          </p:cNvPr>
          <p:cNvSpPr/>
          <p:nvPr/>
        </p:nvSpPr>
        <p:spPr>
          <a:xfrm>
            <a:off x="5365630" y="4891177"/>
            <a:ext cx="2967487" cy="845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2D0147F-DAF1-412F-A4D1-3D48A082740C}"/>
              </a:ext>
            </a:extLst>
          </p:cNvPr>
          <p:cNvSpPr txBox="1"/>
          <p:nvPr/>
        </p:nvSpPr>
        <p:spPr>
          <a:xfrm>
            <a:off x="172528" y="6132552"/>
            <a:ext cx="11678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ea typeface="Adobe Gothic Std B" panose="020B0800000000000000" pitchFamily="34" charset="-128"/>
              </a:rPr>
              <a:t>Además llama Aposición a cualquier Complemento del Nombre. La Aposición va entre comas (,…,) o es un nombre propio que acompaña a otro nombre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C6F32B1-2965-4B1D-A8C7-86BDB1F0EFC5}"/>
              </a:ext>
            </a:extLst>
          </p:cNvPr>
          <p:cNvSpPr/>
          <p:nvPr/>
        </p:nvSpPr>
        <p:spPr>
          <a:xfrm>
            <a:off x="8350369" y="2639683"/>
            <a:ext cx="1695533" cy="945181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B4651D2-2F58-4A30-82C6-EB10AEA0B93F}"/>
              </a:ext>
            </a:extLst>
          </p:cNvPr>
          <p:cNvSpPr/>
          <p:nvPr/>
        </p:nvSpPr>
        <p:spPr>
          <a:xfrm>
            <a:off x="3393695" y="4920214"/>
            <a:ext cx="1695533" cy="945181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3EAB87F4-F02D-493D-A4AE-32D5050F01B9}"/>
              </a:ext>
            </a:extLst>
          </p:cNvPr>
          <p:cNvSpPr/>
          <p:nvPr/>
        </p:nvSpPr>
        <p:spPr>
          <a:xfrm>
            <a:off x="5730177" y="1121433"/>
            <a:ext cx="439947" cy="406304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0300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36935" y="12400"/>
            <a:ext cx="1226343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4" name="Rectángulo 3"/>
          <p:cNvSpPr/>
          <p:nvPr/>
        </p:nvSpPr>
        <p:spPr>
          <a:xfrm>
            <a:off x="-36935" y="6229351"/>
            <a:ext cx="12263438" cy="6286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51C5EC5-B015-46FA-918C-54B80104ADB1}"/>
              </a:ext>
            </a:extLst>
          </p:cNvPr>
          <p:cNvSpPr txBox="1"/>
          <p:nvPr/>
        </p:nvSpPr>
        <p:spPr>
          <a:xfrm>
            <a:off x="639251" y="764517"/>
            <a:ext cx="9406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chemeClr val="bg1"/>
                </a:solidFill>
                <a:ea typeface="Adobe Gothic Std B" panose="020B0800000000000000" pitchFamily="34" charset="-128"/>
              </a:rPr>
              <a:t>Y luego están los que hacen cosas raras, como este de aquí, cuyo nombre no diré, que pone un Sujeto dentro del Atributo…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9926EB3-75E2-4BCC-A083-740486DA47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4" t="8302" r="17601" b="47798"/>
          <a:stretch/>
        </p:blipFill>
        <p:spPr>
          <a:xfrm>
            <a:off x="1185144" y="2195417"/>
            <a:ext cx="9537123" cy="3010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834EE286-00BD-4185-B637-4775E2E1F35F}"/>
              </a:ext>
            </a:extLst>
          </p:cNvPr>
          <p:cNvSpPr/>
          <p:nvPr/>
        </p:nvSpPr>
        <p:spPr>
          <a:xfrm>
            <a:off x="8260413" y="3700727"/>
            <a:ext cx="1785668" cy="12465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8085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37291" y="0"/>
            <a:ext cx="1226343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4" name="Rectángulo 3"/>
          <p:cNvSpPr/>
          <p:nvPr/>
        </p:nvSpPr>
        <p:spPr>
          <a:xfrm>
            <a:off x="-36935" y="6229351"/>
            <a:ext cx="12263438" cy="6286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E308EEA-2DF3-4D9D-A358-2853F2A53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3" t="28679" r="5542" b="25535"/>
          <a:stretch/>
        </p:blipFill>
        <p:spPr>
          <a:xfrm>
            <a:off x="810749" y="2834867"/>
            <a:ext cx="10567358" cy="3140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CF9255B-BAA2-4B26-A4CB-BE0ADAD7044A}"/>
              </a:ext>
            </a:extLst>
          </p:cNvPr>
          <p:cNvSpPr txBox="1"/>
          <p:nvPr/>
        </p:nvSpPr>
        <p:spPr>
          <a:xfrm>
            <a:off x="639251" y="764517"/>
            <a:ext cx="94068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chemeClr val="bg1"/>
                </a:solidFill>
                <a:ea typeface="Adobe Gothic Std B" panose="020B0800000000000000" pitchFamily="34" charset="-128"/>
              </a:rPr>
              <a:t>… o este otro que pone Sujeto Impersonal; si tiene Sujeto, no puede ser Impersonal y viceversa… A lo mejor solo quería destacar que era Impersonal pero, a veces no releemos lo que escribimos, ¡ojo!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366B50ED-9629-49FC-B920-C76F9B1C2BE9}"/>
              </a:ext>
            </a:extLst>
          </p:cNvPr>
          <p:cNvSpPr/>
          <p:nvPr/>
        </p:nvSpPr>
        <p:spPr>
          <a:xfrm>
            <a:off x="10046081" y="4675525"/>
            <a:ext cx="1690778" cy="14265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32439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37291" y="0"/>
            <a:ext cx="1226343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4" name="Rectángulo 3"/>
          <p:cNvSpPr/>
          <p:nvPr/>
        </p:nvSpPr>
        <p:spPr>
          <a:xfrm>
            <a:off x="-36935" y="6229351"/>
            <a:ext cx="12263438" cy="6286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00F7723-900E-4198-A711-63D505E58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38" r="8231" b="29560"/>
          <a:stretch/>
        </p:blipFill>
        <p:spPr>
          <a:xfrm>
            <a:off x="704154" y="2233164"/>
            <a:ext cx="10780547" cy="31917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E44604B-1083-488C-870F-96876930AAE6}"/>
              </a:ext>
            </a:extLst>
          </p:cNvPr>
          <p:cNvSpPr txBox="1"/>
          <p:nvPr/>
        </p:nvSpPr>
        <p:spPr>
          <a:xfrm>
            <a:off x="983410" y="826654"/>
            <a:ext cx="8967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ea typeface="Adobe Gothic Std B" panose="020B0800000000000000" pitchFamily="34" charset="-128"/>
              </a:rPr>
              <a:t>En esta errónea solución (típica) vemos un error grave porque el sujeto no concuerda con el verbo, luego ¡¡¡NO PUEDE SER EL SUJETO!!!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C1512BE-AAC6-4537-B402-AD75C5EB6E25}"/>
              </a:ext>
            </a:extLst>
          </p:cNvPr>
          <p:cNvSpPr/>
          <p:nvPr/>
        </p:nvSpPr>
        <p:spPr>
          <a:xfrm>
            <a:off x="10365258" y="2004264"/>
            <a:ext cx="1375293" cy="13346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253355C-1C13-4408-82FB-74E6E3CBBB8A}"/>
              </a:ext>
            </a:extLst>
          </p:cNvPr>
          <p:cNvSpPr/>
          <p:nvPr/>
        </p:nvSpPr>
        <p:spPr>
          <a:xfrm>
            <a:off x="5341820" y="1966888"/>
            <a:ext cx="1375293" cy="13346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A20B7DCB-AB18-48F4-A564-EA4225D3F27D}"/>
              </a:ext>
            </a:extLst>
          </p:cNvPr>
          <p:cNvSpPr/>
          <p:nvPr/>
        </p:nvSpPr>
        <p:spPr>
          <a:xfrm>
            <a:off x="5809492" y="3429000"/>
            <a:ext cx="439947" cy="21824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CEC8EE79-EB07-4A05-A557-A89BE5468AC0}"/>
              </a:ext>
            </a:extLst>
          </p:cNvPr>
          <p:cNvSpPr/>
          <p:nvPr/>
        </p:nvSpPr>
        <p:spPr>
          <a:xfrm>
            <a:off x="10914830" y="3471355"/>
            <a:ext cx="439947" cy="21824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164EB2-C680-433D-9F8C-2CB8466CCF50}"/>
              </a:ext>
            </a:extLst>
          </p:cNvPr>
          <p:cNvSpPr txBox="1"/>
          <p:nvPr/>
        </p:nvSpPr>
        <p:spPr>
          <a:xfrm>
            <a:off x="4796288" y="5697755"/>
            <a:ext cx="2493035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3ª persona de Singular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266820-DB1B-4DEB-B161-D97DB2EF3B04}"/>
              </a:ext>
            </a:extLst>
          </p:cNvPr>
          <p:cNvSpPr txBox="1"/>
          <p:nvPr/>
        </p:nvSpPr>
        <p:spPr>
          <a:xfrm>
            <a:off x="9218752" y="5703512"/>
            <a:ext cx="2493035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3ª persona de Plural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9806ECE5-E07A-4D74-8360-697B8C59446F}"/>
              </a:ext>
            </a:extLst>
          </p:cNvPr>
          <p:cNvSpPr/>
          <p:nvPr/>
        </p:nvSpPr>
        <p:spPr>
          <a:xfrm>
            <a:off x="7099540" y="1938142"/>
            <a:ext cx="3114135" cy="133463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88B8C085-4C64-4898-B8FB-BE577CF3E3D8}"/>
              </a:ext>
            </a:extLst>
          </p:cNvPr>
          <p:cNvSpPr/>
          <p:nvPr/>
        </p:nvSpPr>
        <p:spPr>
          <a:xfrm>
            <a:off x="8427123" y="3338901"/>
            <a:ext cx="311436" cy="1517771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D5AFC9C-55D5-444F-81B9-552776048535}"/>
              </a:ext>
            </a:extLst>
          </p:cNvPr>
          <p:cNvSpPr txBox="1"/>
          <p:nvPr/>
        </p:nvSpPr>
        <p:spPr>
          <a:xfrm>
            <a:off x="8051314" y="4881128"/>
            <a:ext cx="1325599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Sujeto</a:t>
            </a:r>
          </a:p>
        </p:txBody>
      </p:sp>
    </p:spTree>
    <p:extLst>
      <p:ext uri="{BB962C8B-B14F-4D97-AF65-F5344CB8AC3E}">
        <p14:creationId xmlns:p14="http://schemas.microsoft.com/office/powerpoint/2010/main" val="528325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37291" y="0"/>
            <a:ext cx="1226343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4" name="Rectángulo 3"/>
          <p:cNvSpPr/>
          <p:nvPr/>
        </p:nvSpPr>
        <p:spPr>
          <a:xfrm>
            <a:off x="-36935" y="6229351"/>
            <a:ext cx="12263438" cy="6286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7A3DE4-6295-4D28-8632-337F86DAA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4" t="30440" r="33490" b="32579"/>
          <a:stretch/>
        </p:blipFill>
        <p:spPr>
          <a:xfrm>
            <a:off x="1966822" y="2863969"/>
            <a:ext cx="7599872" cy="2536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4E7E0F5-C457-4ED6-B108-C351771659B2}"/>
              </a:ext>
            </a:extLst>
          </p:cNvPr>
          <p:cNvSpPr txBox="1"/>
          <p:nvPr/>
        </p:nvSpPr>
        <p:spPr>
          <a:xfrm>
            <a:off x="983410" y="826654"/>
            <a:ext cx="8967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ea typeface="Adobe Gothic Std B" panose="020B0800000000000000" pitchFamily="34" charset="-128"/>
              </a:rPr>
              <a:t>Otra solución errónea con el mismo problema. En este caso no remarco el error para que lo veas tú mismo.</a:t>
            </a:r>
          </a:p>
        </p:txBody>
      </p:sp>
    </p:spTree>
    <p:extLst>
      <p:ext uri="{BB962C8B-B14F-4D97-AF65-F5344CB8AC3E}">
        <p14:creationId xmlns:p14="http://schemas.microsoft.com/office/powerpoint/2010/main" val="2314579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37291" y="0"/>
            <a:ext cx="1226343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4" name="Rectángulo 3"/>
          <p:cNvSpPr/>
          <p:nvPr/>
        </p:nvSpPr>
        <p:spPr>
          <a:xfrm>
            <a:off x="-36935" y="6229351"/>
            <a:ext cx="12263438" cy="6286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7200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67" y="300037"/>
            <a:ext cx="1128714" cy="112871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23716EC-C80F-41C9-AA90-FE91071309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53" t="20833" r="12058" b="20629"/>
          <a:stretch/>
        </p:blipFill>
        <p:spPr>
          <a:xfrm>
            <a:off x="1212238" y="1728788"/>
            <a:ext cx="9764380" cy="40145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7A4E6ED-D8C1-4AE7-B017-01833B1E0CAF}"/>
              </a:ext>
            </a:extLst>
          </p:cNvPr>
          <p:cNvSpPr txBox="1"/>
          <p:nvPr/>
        </p:nvSpPr>
        <p:spPr>
          <a:xfrm>
            <a:off x="378115" y="591474"/>
            <a:ext cx="8826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u="sng" dirty="0">
                <a:solidFill>
                  <a:schemeClr val="bg1"/>
                </a:solidFill>
                <a:ea typeface="Adobe Gothic Std B" panose="020B0800000000000000" pitchFamily="34" charset="-128"/>
              </a:rPr>
              <a:t>Soluciones reales de las oraciones (con ejemplos vuestros)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066C383-8F2D-4BF9-9B94-68D3D2CEFBB6}"/>
              </a:ext>
            </a:extLst>
          </p:cNvPr>
          <p:cNvSpPr txBox="1"/>
          <p:nvPr/>
        </p:nvSpPr>
        <p:spPr>
          <a:xfrm>
            <a:off x="378115" y="6253316"/>
            <a:ext cx="11472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ea typeface="Adobe Gothic Std B" panose="020B0800000000000000" pitchFamily="34" charset="-128"/>
              </a:rPr>
              <a:t>(No hay CD porque no admite voz Pasiva)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F900C5-39F4-46FC-87D0-6050FD81C9EA}"/>
              </a:ext>
            </a:extLst>
          </p:cNvPr>
          <p:cNvSpPr txBox="1"/>
          <p:nvPr/>
        </p:nvSpPr>
        <p:spPr>
          <a:xfrm>
            <a:off x="378115" y="2527540"/>
            <a:ext cx="294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225685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574</Words>
  <Application>Microsoft Office PowerPoint</Application>
  <PresentationFormat>Panorámica</PresentationFormat>
  <Paragraphs>51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Adobe Gothic Std B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Eduardo EA. Abascal</dc:creator>
  <cp:lastModifiedBy>Juan José Vergara Olarte</cp:lastModifiedBy>
  <cp:revision>36</cp:revision>
  <dcterms:created xsi:type="dcterms:W3CDTF">2020-03-12T10:10:37Z</dcterms:created>
  <dcterms:modified xsi:type="dcterms:W3CDTF">2020-03-16T17:42:21Z</dcterms:modified>
</cp:coreProperties>
</file>