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4" r:id="rId6"/>
    <p:sldId id="265" r:id="rId7"/>
    <p:sldId id="263" r:id="rId8"/>
    <p:sldId id="266" r:id="rId9"/>
    <p:sldId id="25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79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76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98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8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8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86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28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7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0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91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14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6DF7-2ABF-41B2-A5AB-5F05FB1411E0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188B3-DF5A-4A86-B529-17B28B1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20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71440" y="0"/>
            <a:ext cx="317182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900363" y="1"/>
            <a:ext cx="9291637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31631" y="1536174"/>
            <a:ext cx="42290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chemeClr val="bg2"/>
                </a:solidFill>
                <a:ea typeface="Adobe Gothic Std B" panose="020B0800000000000000" pitchFamily="34" charset="-128"/>
              </a:rPr>
              <a:t>Retamar </a:t>
            </a:r>
          </a:p>
          <a:p>
            <a:pPr algn="ctr"/>
            <a:r>
              <a:rPr lang="es-ES" sz="7200" b="1" dirty="0">
                <a:solidFill>
                  <a:schemeClr val="bg2"/>
                </a:solidFill>
                <a:ea typeface="Adobe Gothic Std B" panose="020B0800000000000000" pitchFamily="34" charset="-128"/>
              </a:rPr>
              <a:t>at home</a:t>
            </a:r>
          </a:p>
          <a:p>
            <a:endParaRPr lang="es-ES" sz="8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92634" y="4660106"/>
            <a:ext cx="8307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accent4"/>
                </a:solidFill>
                <a:latin typeface="Calibri" panose="020F0502020204030204" pitchFamily="34" charset="0"/>
                <a:ea typeface="Adobe Gothic Std B" panose="020B0800000000000000" pitchFamily="34" charset="-128"/>
              </a:rPr>
              <a:t>Algunas ideas sobre las Oraciones Subordinadas Sustantivas y Adjetivas</a:t>
            </a:r>
            <a:endParaRPr lang="es-ES" sz="8000" dirty="0"/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598334" y="920920"/>
            <a:ext cx="331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Lengua</a:t>
            </a:r>
          </a:p>
        </p:txBody>
      </p:sp>
    </p:spTree>
    <p:extLst>
      <p:ext uri="{BB962C8B-B14F-4D97-AF65-F5344CB8AC3E}">
        <p14:creationId xmlns:p14="http://schemas.microsoft.com/office/powerpoint/2010/main" val="403880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71441" y="0"/>
            <a:ext cx="1226343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71439" y="6229351"/>
            <a:ext cx="12263438" cy="6286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60685" y="340730"/>
            <a:ext cx="7797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chemeClr val="accent5">
                    <a:lumMod val="50000"/>
                  </a:schemeClr>
                </a:solidFill>
                <a:ea typeface="Adobe Gothic Std B" panose="020B0800000000000000" pitchFamily="34" charset="-128"/>
              </a:rPr>
              <a:t>Oraciones Subordinadas Sustantivas y Adjetivas</a:t>
            </a:r>
            <a:endParaRPr lang="es-ES" sz="5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00176-04AB-4F3D-BC70-F8DB54A3A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DF9BA03-EA39-4DC9-A2CD-8EEC65C53472}"/>
              </a:ext>
            </a:extLst>
          </p:cNvPr>
          <p:cNvSpPr txBox="1"/>
          <p:nvPr/>
        </p:nvSpPr>
        <p:spPr>
          <a:xfrm>
            <a:off x="57958" y="2165230"/>
            <a:ext cx="11823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es-ES" sz="2000" dirty="0">
                <a:solidFill>
                  <a:schemeClr val="bg1"/>
                </a:solidFill>
              </a:rPr>
              <a:t>Los productos que había comprado a través de internet los había vendido.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marL="342900" indent="-342900" algn="ctr">
              <a:buAutoNum type="alphaUcPeriod"/>
            </a:pPr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B. El acusado ha declarado que se aprendía todos los datos durante el tiempo que le llevaba procesar la compra.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7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71441" y="0"/>
            <a:ext cx="1226343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71439" y="6229351"/>
            <a:ext cx="12263438" cy="6286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00176-04AB-4F3D-BC70-F8DB54A3A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4B1530-39A1-45AA-BB0E-DEAA20B43EE2}"/>
              </a:ext>
            </a:extLst>
          </p:cNvPr>
          <p:cNvSpPr txBox="1"/>
          <p:nvPr/>
        </p:nvSpPr>
        <p:spPr>
          <a:xfrm>
            <a:off x="57957" y="2165230"/>
            <a:ext cx="119845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es-ES" sz="2000" dirty="0">
                <a:solidFill>
                  <a:schemeClr val="bg1"/>
                </a:solidFill>
              </a:rPr>
              <a:t>Los productos que había comprado a través de internet los había vendido.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(Los productos comprados los había vendido.)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marL="342900" indent="-342900" algn="ctr">
              <a:buAutoNum type="alphaUcPeriod"/>
            </a:pPr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B. El acusado ha declarado que aprendía todos los datos durante el tiempo que le llevaba procesar la compra.</a:t>
            </a:r>
          </a:p>
          <a:p>
            <a:pPr algn="ctr"/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(El acusado ha declarado esto. El acusado ha declarado que aprendía todos los datos durante el tiempo aquel. 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226303-EB61-4E48-B585-A2A905823DEA}"/>
              </a:ext>
            </a:extLst>
          </p:cNvPr>
          <p:cNvSpPr txBox="1"/>
          <p:nvPr/>
        </p:nvSpPr>
        <p:spPr>
          <a:xfrm>
            <a:off x="1960685" y="340730"/>
            <a:ext cx="7797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chemeClr val="accent5">
                    <a:lumMod val="50000"/>
                  </a:schemeClr>
                </a:solidFill>
                <a:ea typeface="Adobe Gothic Std B" panose="020B0800000000000000" pitchFamily="34" charset="-128"/>
              </a:rPr>
              <a:t>Oraciones Subordinadas Sustantivas y Adjetivas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364773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71441" y="0"/>
            <a:ext cx="1226343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71439" y="6229351"/>
            <a:ext cx="12263438" cy="6286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00176-04AB-4F3D-BC70-F8DB54A3A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4B1530-39A1-45AA-BB0E-DEAA20B43EE2}"/>
              </a:ext>
            </a:extLst>
          </p:cNvPr>
          <p:cNvSpPr txBox="1"/>
          <p:nvPr/>
        </p:nvSpPr>
        <p:spPr>
          <a:xfrm>
            <a:off x="3381555" y="2165230"/>
            <a:ext cx="530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Los productos comprados  los  había vendido.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226303-EB61-4E48-B585-A2A905823DEA}"/>
              </a:ext>
            </a:extLst>
          </p:cNvPr>
          <p:cNvSpPr txBox="1"/>
          <p:nvPr/>
        </p:nvSpPr>
        <p:spPr>
          <a:xfrm>
            <a:off x="1960685" y="340730"/>
            <a:ext cx="7797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chemeClr val="accent5">
                    <a:lumMod val="50000"/>
                  </a:schemeClr>
                </a:solidFill>
                <a:ea typeface="Adobe Gothic Std B" panose="020B0800000000000000" pitchFamily="34" charset="-128"/>
              </a:rPr>
              <a:t>Oraciones Subordinadas Sustantivas y Adjetivas</a:t>
            </a:r>
            <a:endParaRPr lang="es-ES" sz="54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91C9E7F-F88B-4300-B794-AF607B77448E}"/>
              </a:ext>
            </a:extLst>
          </p:cNvPr>
          <p:cNvCxnSpPr/>
          <p:nvPr/>
        </p:nvCxnSpPr>
        <p:spPr>
          <a:xfrm>
            <a:off x="3735238" y="4278702"/>
            <a:ext cx="47272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4EB6020-AD26-470D-8B6A-055A628F3AF6}"/>
              </a:ext>
            </a:extLst>
          </p:cNvPr>
          <p:cNvSpPr txBox="1"/>
          <p:nvPr/>
        </p:nvSpPr>
        <p:spPr>
          <a:xfrm>
            <a:off x="5518024" y="4536179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G.V. - P.V.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BC54E21-FE62-444F-B148-BC8F9DD6CB4B}"/>
              </a:ext>
            </a:extLst>
          </p:cNvPr>
          <p:cNvCxnSpPr>
            <a:cxnSpLocks/>
          </p:cNvCxnSpPr>
          <p:nvPr/>
        </p:nvCxnSpPr>
        <p:spPr>
          <a:xfrm>
            <a:off x="6889624" y="3643226"/>
            <a:ext cx="14952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C658282-609D-4A81-AAB6-584B962124BC}"/>
              </a:ext>
            </a:extLst>
          </p:cNvPr>
          <p:cNvCxnSpPr>
            <a:cxnSpLocks/>
          </p:cNvCxnSpPr>
          <p:nvPr/>
        </p:nvCxnSpPr>
        <p:spPr>
          <a:xfrm>
            <a:off x="6403675" y="3643226"/>
            <a:ext cx="36517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83D46C5-2B27-4E30-BA06-BF5D2A646519}"/>
              </a:ext>
            </a:extLst>
          </p:cNvPr>
          <p:cNvCxnSpPr>
            <a:cxnSpLocks/>
          </p:cNvCxnSpPr>
          <p:nvPr/>
        </p:nvCxnSpPr>
        <p:spPr>
          <a:xfrm>
            <a:off x="3735238" y="3643226"/>
            <a:ext cx="25649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64BF730-8E59-4910-B924-5ACE5126B3F8}"/>
              </a:ext>
            </a:extLst>
          </p:cNvPr>
          <p:cNvSpPr txBox="1"/>
          <p:nvPr/>
        </p:nvSpPr>
        <p:spPr>
          <a:xfrm>
            <a:off x="4195308" y="3748303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G.N. - C.D.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D6451E8-5338-4DBE-AA9B-DC97DE593B97}"/>
              </a:ext>
            </a:extLst>
          </p:cNvPr>
          <p:cNvSpPr txBox="1"/>
          <p:nvPr/>
        </p:nvSpPr>
        <p:spPr>
          <a:xfrm>
            <a:off x="5960849" y="3792871"/>
            <a:ext cx="125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GN-CD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F6176AE-6021-445C-BD38-BB2FE1B33B58}"/>
              </a:ext>
            </a:extLst>
          </p:cNvPr>
          <p:cNvSpPr txBox="1"/>
          <p:nvPr/>
        </p:nvSpPr>
        <p:spPr>
          <a:xfrm>
            <a:off x="7073650" y="3728175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N.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4C18DB9-7E11-446E-ABE7-FD1D14FF6184}"/>
              </a:ext>
            </a:extLst>
          </p:cNvPr>
          <p:cNvCxnSpPr>
            <a:cxnSpLocks/>
          </p:cNvCxnSpPr>
          <p:nvPr/>
        </p:nvCxnSpPr>
        <p:spPr>
          <a:xfrm>
            <a:off x="3709365" y="3062383"/>
            <a:ext cx="2760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4650953-0610-4FFE-9A1B-0DC2DD3826A7}"/>
              </a:ext>
            </a:extLst>
          </p:cNvPr>
          <p:cNvCxnSpPr>
            <a:cxnSpLocks/>
          </p:cNvCxnSpPr>
          <p:nvPr/>
        </p:nvCxnSpPr>
        <p:spPr>
          <a:xfrm>
            <a:off x="4073097" y="3062383"/>
            <a:ext cx="103374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6A59CCA-3917-4F9B-9D72-63F93537229B}"/>
              </a:ext>
            </a:extLst>
          </p:cNvPr>
          <p:cNvCxnSpPr>
            <a:cxnSpLocks/>
          </p:cNvCxnSpPr>
          <p:nvPr/>
        </p:nvCxnSpPr>
        <p:spPr>
          <a:xfrm>
            <a:off x="5194531" y="3062383"/>
            <a:ext cx="1105627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A9AA889-50DD-4E2C-9A70-9BE6188EF302}"/>
              </a:ext>
            </a:extLst>
          </p:cNvPr>
          <p:cNvSpPr txBox="1"/>
          <p:nvPr/>
        </p:nvSpPr>
        <p:spPr>
          <a:xfrm>
            <a:off x="4352735" y="3188398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3A20E10-4D7F-4040-9887-A21CA6C0C2E6}"/>
              </a:ext>
            </a:extLst>
          </p:cNvPr>
          <p:cNvSpPr txBox="1"/>
          <p:nvPr/>
        </p:nvSpPr>
        <p:spPr>
          <a:xfrm>
            <a:off x="5017698" y="3189311"/>
            <a:ext cx="1250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GAdj</a:t>
            </a:r>
            <a:r>
              <a:rPr lang="es-ES" sz="1400" dirty="0">
                <a:solidFill>
                  <a:schemeClr val="bg1"/>
                </a:solidFill>
              </a:rPr>
              <a:t>.-CN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717E34A-A524-4460-864B-AB65C6BF697B}"/>
              </a:ext>
            </a:extLst>
          </p:cNvPr>
          <p:cNvSpPr txBox="1"/>
          <p:nvPr/>
        </p:nvSpPr>
        <p:spPr>
          <a:xfrm>
            <a:off x="3381555" y="3213763"/>
            <a:ext cx="979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Det</a:t>
            </a:r>
            <a:endParaRPr lang="es-ES" sz="1400" dirty="0">
              <a:solidFill>
                <a:schemeClr val="bg1"/>
              </a:solidFill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2A6E3CB-8052-4A9A-8422-4ED2E33E83C8}"/>
              </a:ext>
            </a:extLst>
          </p:cNvPr>
          <p:cNvCxnSpPr>
            <a:cxnSpLocks/>
          </p:cNvCxnSpPr>
          <p:nvPr/>
        </p:nvCxnSpPr>
        <p:spPr>
          <a:xfrm>
            <a:off x="5191659" y="2645443"/>
            <a:ext cx="1105627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20A18E1-5CC6-41B5-8EEF-BAF54D221C14}"/>
              </a:ext>
            </a:extLst>
          </p:cNvPr>
          <p:cNvSpPr txBox="1"/>
          <p:nvPr/>
        </p:nvSpPr>
        <p:spPr>
          <a:xfrm>
            <a:off x="5462666" y="2702442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BF32162-A587-405B-838D-58502EB60136}"/>
              </a:ext>
            </a:extLst>
          </p:cNvPr>
          <p:cNvSpPr txBox="1"/>
          <p:nvPr/>
        </p:nvSpPr>
        <p:spPr>
          <a:xfrm>
            <a:off x="6365559" y="3243032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FF19F78-5BEA-4A3A-977B-3DBB3469C07A}"/>
              </a:ext>
            </a:extLst>
          </p:cNvPr>
          <p:cNvCxnSpPr>
            <a:cxnSpLocks/>
          </p:cNvCxnSpPr>
          <p:nvPr/>
        </p:nvCxnSpPr>
        <p:spPr>
          <a:xfrm>
            <a:off x="6409427" y="3062383"/>
            <a:ext cx="36517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5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71441" y="0"/>
            <a:ext cx="1226343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71439" y="6229351"/>
            <a:ext cx="12263438" cy="6286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00176-04AB-4F3D-BC70-F8DB54A3A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226303-EB61-4E48-B585-A2A905823DEA}"/>
              </a:ext>
            </a:extLst>
          </p:cNvPr>
          <p:cNvSpPr txBox="1"/>
          <p:nvPr/>
        </p:nvSpPr>
        <p:spPr>
          <a:xfrm>
            <a:off x="1960685" y="340730"/>
            <a:ext cx="7797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chemeClr val="accent5">
                    <a:lumMod val="50000"/>
                  </a:schemeClr>
                </a:solidFill>
                <a:ea typeface="Adobe Gothic Std B" panose="020B0800000000000000" pitchFamily="34" charset="-128"/>
              </a:rPr>
              <a:t>Oraciones Subordinadas Sustantivas y Adjetivas</a:t>
            </a:r>
            <a:endParaRPr lang="es-ES" sz="5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3B8138-6C58-49DD-979D-7FDCB6D84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16" t="31573" r="22429" b="12829"/>
          <a:stretch/>
        </p:blipFill>
        <p:spPr>
          <a:xfrm>
            <a:off x="420568" y="2980838"/>
            <a:ext cx="11259598" cy="2969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B0370FE-413E-48DF-9071-82A80E9DA85B}"/>
              </a:ext>
            </a:extLst>
          </p:cNvPr>
          <p:cNvSpPr/>
          <p:nvPr/>
        </p:nvSpPr>
        <p:spPr>
          <a:xfrm>
            <a:off x="1621769" y="3037692"/>
            <a:ext cx="2260120" cy="28032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2B4DC7-B4C2-449B-8617-F6FD84B1BFE3}"/>
              </a:ext>
            </a:extLst>
          </p:cNvPr>
          <p:cNvSpPr txBox="1"/>
          <p:nvPr/>
        </p:nvSpPr>
        <p:spPr>
          <a:xfrm>
            <a:off x="0" y="2060893"/>
            <a:ext cx="1198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Los productos que había comprado a través de internet los había vendido.</a:t>
            </a:r>
          </a:p>
        </p:txBody>
      </p:sp>
    </p:spTree>
    <p:extLst>
      <p:ext uri="{BB962C8B-B14F-4D97-AF65-F5344CB8AC3E}">
        <p14:creationId xmlns:p14="http://schemas.microsoft.com/office/powerpoint/2010/main" val="347714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61598" y="0"/>
            <a:ext cx="1226343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71439" y="6229351"/>
            <a:ext cx="12263438" cy="6286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00176-04AB-4F3D-BC70-F8DB54A3A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4B1530-39A1-45AA-BB0E-DEAA20B43EE2}"/>
              </a:ext>
            </a:extLst>
          </p:cNvPr>
          <p:cNvSpPr txBox="1"/>
          <p:nvPr/>
        </p:nvSpPr>
        <p:spPr>
          <a:xfrm>
            <a:off x="0" y="1860705"/>
            <a:ext cx="1198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es-ES" sz="2000" dirty="0">
                <a:solidFill>
                  <a:schemeClr val="bg1"/>
                </a:solidFill>
              </a:rPr>
              <a:t>Los productos que había comprado a través de internet los había vendido.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226303-EB61-4E48-B585-A2A905823DEA}"/>
              </a:ext>
            </a:extLst>
          </p:cNvPr>
          <p:cNvSpPr txBox="1"/>
          <p:nvPr/>
        </p:nvSpPr>
        <p:spPr>
          <a:xfrm>
            <a:off x="2072825" y="245808"/>
            <a:ext cx="7797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chemeClr val="accent5">
                    <a:lumMod val="50000"/>
                  </a:schemeClr>
                </a:solidFill>
                <a:ea typeface="Adobe Gothic Std B" panose="020B0800000000000000" pitchFamily="34" charset="-128"/>
              </a:rPr>
              <a:t>Oraciones Subordinadas Sustantivas y Adjetivas</a:t>
            </a:r>
            <a:endParaRPr lang="es-ES" sz="5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A6D296-409A-4899-B5D2-561C2E9E2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0" t="41934" r="47147" b="15220"/>
          <a:stretch/>
        </p:blipFill>
        <p:spPr>
          <a:xfrm>
            <a:off x="387196" y="2552273"/>
            <a:ext cx="10835770" cy="3494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12D5A0-9FCD-406F-8CDC-A67F88D09C8F}"/>
              </a:ext>
            </a:extLst>
          </p:cNvPr>
          <p:cNvSpPr txBox="1"/>
          <p:nvPr/>
        </p:nvSpPr>
        <p:spPr>
          <a:xfrm>
            <a:off x="3398797" y="3930363"/>
            <a:ext cx="65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NX/</a:t>
            </a:r>
          </a:p>
        </p:txBody>
      </p:sp>
    </p:spTree>
    <p:extLst>
      <p:ext uri="{BB962C8B-B14F-4D97-AF65-F5344CB8AC3E}">
        <p14:creationId xmlns:p14="http://schemas.microsoft.com/office/powerpoint/2010/main" val="168526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71441" y="0"/>
            <a:ext cx="1226343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71439" y="6229351"/>
            <a:ext cx="12263438" cy="6286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00176-04AB-4F3D-BC70-F8DB54A3A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4B1530-39A1-45AA-BB0E-DEAA20B43EE2}"/>
              </a:ext>
            </a:extLst>
          </p:cNvPr>
          <p:cNvSpPr txBox="1"/>
          <p:nvPr/>
        </p:nvSpPr>
        <p:spPr>
          <a:xfrm>
            <a:off x="103741" y="2165230"/>
            <a:ext cx="11984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El acusado ha declarado esto. 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El acusado ha declarado que se aprendía todos los datos durante el tiempo aquel.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226303-EB61-4E48-B585-A2A905823DEA}"/>
              </a:ext>
            </a:extLst>
          </p:cNvPr>
          <p:cNvSpPr txBox="1"/>
          <p:nvPr/>
        </p:nvSpPr>
        <p:spPr>
          <a:xfrm>
            <a:off x="1960685" y="340730"/>
            <a:ext cx="7797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chemeClr val="accent5">
                    <a:lumMod val="50000"/>
                  </a:schemeClr>
                </a:solidFill>
                <a:ea typeface="Adobe Gothic Std B" panose="020B0800000000000000" pitchFamily="34" charset="-128"/>
              </a:rPr>
              <a:t>Oraciones Subordinadas Sustantivas y Adjetivas</a:t>
            </a:r>
            <a:endParaRPr lang="es-ES" sz="54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0390A27-08B2-464F-982F-9AC8777D0FAE}"/>
              </a:ext>
            </a:extLst>
          </p:cNvPr>
          <p:cNvCxnSpPr>
            <a:cxnSpLocks/>
          </p:cNvCxnSpPr>
          <p:nvPr/>
        </p:nvCxnSpPr>
        <p:spPr>
          <a:xfrm>
            <a:off x="5667555" y="3502319"/>
            <a:ext cx="192369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E548F54-A0B2-4ABA-99CD-90DE2F540BE5}"/>
              </a:ext>
            </a:extLst>
          </p:cNvPr>
          <p:cNvSpPr txBox="1"/>
          <p:nvPr/>
        </p:nvSpPr>
        <p:spPr>
          <a:xfrm>
            <a:off x="5923464" y="3578647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G.V. - P.V.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9176801-EBAD-4032-BBB4-4C84057AB482}"/>
              </a:ext>
            </a:extLst>
          </p:cNvPr>
          <p:cNvCxnSpPr>
            <a:cxnSpLocks/>
          </p:cNvCxnSpPr>
          <p:nvPr/>
        </p:nvCxnSpPr>
        <p:spPr>
          <a:xfrm>
            <a:off x="5717869" y="3085381"/>
            <a:ext cx="121776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BC7653-5FB7-465D-9FA5-D1AC346DCBB8}"/>
              </a:ext>
            </a:extLst>
          </p:cNvPr>
          <p:cNvSpPr txBox="1"/>
          <p:nvPr/>
        </p:nvSpPr>
        <p:spPr>
          <a:xfrm>
            <a:off x="5988876" y="3142380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4106BAC-177F-44B6-9A00-7986883FEF31}"/>
              </a:ext>
            </a:extLst>
          </p:cNvPr>
          <p:cNvCxnSpPr>
            <a:cxnSpLocks/>
          </p:cNvCxnSpPr>
          <p:nvPr/>
        </p:nvCxnSpPr>
        <p:spPr>
          <a:xfrm>
            <a:off x="7180047" y="3091138"/>
            <a:ext cx="36517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716CA6-E652-49F3-82A9-A6966000155A}"/>
              </a:ext>
            </a:extLst>
          </p:cNvPr>
          <p:cNvSpPr txBox="1"/>
          <p:nvPr/>
        </p:nvSpPr>
        <p:spPr>
          <a:xfrm>
            <a:off x="7013267" y="3163148"/>
            <a:ext cx="85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GN-CD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D00AED-A786-4201-A688-1CDD4602C341}"/>
              </a:ext>
            </a:extLst>
          </p:cNvPr>
          <p:cNvSpPr txBox="1"/>
          <p:nvPr/>
        </p:nvSpPr>
        <p:spPr>
          <a:xfrm>
            <a:off x="7141931" y="2690944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BF9103C-DF74-4FDC-878D-0FFA46DF4FA2}"/>
              </a:ext>
            </a:extLst>
          </p:cNvPr>
          <p:cNvCxnSpPr>
            <a:cxnSpLocks/>
          </p:cNvCxnSpPr>
          <p:nvPr/>
        </p:nvCxnSpPr>
        <p:spPr>
          <a:xfrm>
            <a:off x="7155597" y="2613812"/>
            <a:ext cx="36517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4B6BE9A-74F1-4221-9B89-8494EDBAEBFF}"/>
              </a:ext>
            </a:extLst>
          </p:cNvPr>
          <p:cNvCxnSpPr>
            <a:cxnSpLocks/>
          </p:cNvCxnSpPr>
          <p:nvPr/>
        </p:nvCxnSpPr>
        <p:spPr>
          <a:xfrm>
            <a:off x="4554747" y="3502319"/>
            <a:ext cx="99779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2B101A-8498-4073-BEF0-4B4C0220445B}"/>
              </a:ext>
            </a:extLst>
          </p:cNvPr>
          <p:cNvSpPr txBox="1"/>
          <p:nvPr/>
        </p:nvSpPr>
        <p:spPr>
          <a:xfrm>
            <a:off x="4444759" y="3554482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G.N. – </a:t>
            </a:r>
            <a:r>
              <a:rPr lang="es-ES" sz="2000" dirty="0" err="1">
                <a:solidFill>
                  <a:schemeClr val="bg1"/>
                </a:solidFill>
              </a:rPr>
              <a:t>Suj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2F22A67-EE09-4D36-AB25-299450F0ADD0}"/>
              </a:ext>
            </a:extLst>
          </p:cNvPr>
          <p:cNvCxnSpPr>
            <a:cxnSpLocks/>
          </p:cNvCxnSpPr>
          <p:nvPr/>
        </p:nvCxnSpPr>
        <p:spPr>
          <a:xfrm>
            <a:off x="4511617" y="3085381"/>
            <a:ext cx="2760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8DAB72C-52B8-4B25-92DF-653BACE8C27D}"/>
              </a:ext>
            </a:extLst>
          </p:cNvPr>
          <p:cNvSpPr txBox="1"/>
          <p:nvPr/>
        </p:nvSpPr>
        <p:spPr>
          <a:xfrm>
            <a:off x="4399477" y="3150063"/>
            <a:ext cx="6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Det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E3A76E2-9183-472E-8207-70CC2C7C71BE}"/>
              </a:ext>
            </a:extLst>
          </p:cNvPr>
          <p:cNvSpPr txBox="1"/>
          <p:nvPr/>
        </p:nvSpPr>
        <p:spPr>
          <a:xfrm>
            <a:off x="4904819" y="3145266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552629C-DA70-456D-95E3-F474E25778B7}"/>
              </a:ext>
            </a:extLst>
          </p:cNvPr>
          <p:cNvCxnSpPr>
            <a:cxnSpLocks/>
          </p:cNvCxnSpPr>
          <p:nvPr/>
        </p:nvCxnSpPr>
        <p:spPr>
          <a:xfrm>
            <a:off x="4883981" y="3076760"/>
            <a:ext cx="74907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3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71440" y="0"/>
            <a:ext cx="1226343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-71439" y="6229351"/>
            <a:ext cx="12263438" cy="6286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00176-04AB-4F3D-BC70-F8DB54A3A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4B1530-39A1-45AA-BB0E-DEAA20B43EE2}"/>
              </a:ext>
            </a:extLst>
          </p:cNvPr>
          <p:cNvSpPr txBox="1"/>
          <p:nvPr/>
        </p:nvSpPr>
        <p:spPr>
          <a:xfrm>
            <a:off x="103741" y="2165230"/>
            <a:ext cx="1198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El acusado   ha declarado    que      aprendía todos los datos durante el tiempo aquel.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226303-EB61-4E48-B585-A2A905823DEA}"/>
              </a:ext>
            </a:extLst>
          </p:cNvPr>
          <p:cNvSpPr txBox="1"/>
          <p:nvPr/>
        </p:nvSpPr>
        <p:spPr>
          <a:xfrm>
            <a:off x="1960685" y="340730"/>
            <a:ext cx="7797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chemeClr val="accent5">
                    <a:lumMod val="50000"/>
                  </a:schemeClr>
                </a:solidFill>
                <a:ea typeface="Adobe Gothic Std B" panose="020B0800000000000000" pitchFamily="34" charset="-128"/>
              </a:rPr>
              <a:t>Oraciones Subordinadas Sustantivas y Adjetivas</a:t>
            </a:r>
            <a:endParaRPr lang="es-ES" sz="54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0390A27-08B2-464F-982F-9AC8777D0FAE}"/>
              </a:ext>
            </a:extLst>
          </p:cNvPr>
          <p:cNvCxnSpPr>
            <a:cxnSpLocks/>
          </p:cNvCxnSpPr>
          <p:nvPr/>
        </p:nvCxnSpPr>
        <p:spPr>
          <a:xfrm>
            <a:off x="3079630" y="5400125"/>
            <a:ext cx="735833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E548F54-A0B2-4ABA-99CD-90DE2F540BE5}"/>
              </a:ext>
            </a:extLst>
          </p:cNvPr>
          <p:cNvSpPr txBox="1"/>
          <p:nvPr/>
        </p:nvSpPr>
        <p:spPr>
          <a:xfrm>
            <a:off x="3344172" y="5476453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G.V. - P.V.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9176801-EBAD-4032-BBB4-4C84057AB482}"/>
              </a:ext>
            </a:extLst>
          </p:cNvPr>
          <p:cNvCxnSpPr>
            <a:cxnSpLocks/>
          </p:cNvCxnSpPr>
          <p:nvPr/>
        </p:nvCxnSpPr>
        <p:spPr>
          <a:xfrm>
            <a:off x="3017811" y="4991813"/>
            <a:ext cx="131264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BC7653-5FB7-465D-9FA5-D1AC346DCBB8}"/>
              </a:ext>
            </a:extLst>
          </p:cNvPr>
          <p:cNvSpPr txBox="1"/>
          <p:nvPr/>
        </p:nvSpPr>
        <p:spPr>
          <a:xfrm>
            <a:off x="3409584" y="5040186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4106BAC-177F-44B6-9A00-7986883FEF31}"/>
              </a:ext>
            </a:extLst>
          </p:cNvPr>
          <p:cNvCxnSpPr>
            <a:cxnSpLocks/>
          </p:cNvCxnSpPr>
          <p:nvPr/>
        </p:nvCxnSpPr>
        <p:spPr>
          <a:xfrm>
            <a:off x="4600755" y="4988944"/>
            <a:ext cx="575094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716CA6-E652-49F3-82A9-A6966000155A}"/>
              </a:ext>
            </a:extLst>
          </p:cNvPr>
          <p:cNvSpPr txBox="1"/>
          <p:nvPr/>
        </p:nvSpPr>
        <p:spPr>
          <a:xfrm>
            <a:off x="4433974" y="5060954"/>
            <a:ext cx="5750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Or</a:t>
            </a:r>
            <a:r>
              <a:rPr lang="es-ES" sz="1400" dirty="0">
                <a:solidFill>
                  <a:schemeClr val="bg1"/>
                </a:solidFill>
              </a:rPr>
              <a:t>. Subordinada Sustantiva en función de CD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D00AED-A786-4201-A688-1CDD4602C341}"/>
              </a:ext>
            </a:extLst>
          </p:cNvPr>
          <p:cNvSpPr txBox="1"/>
          <p:nvPr/>
        </p:nvSpPr>
        <p:spPr>
          <a:xfrm>
            <a:off x="4562639" y="4588750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NX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BF9103C-DF74-4FDC-878D-0FFA46DF4FA2}"/>
              </a:ext>
            </a:extLst>
          </p:cNvPr>
          <p:cNvCxnSpPr>
            <a:cxnSpLocks/>
          </p:cNvCxnSpPr>
          <p:nvPr/>
        </p:nvCxnSpPr>
        <p:spPr>
          <a:xfrm>
            <a:off x="4515923" y="4511618"/>
            <a:ext cx="46079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4B6BE9A-74F1-4221-9B89-8494EDBAEBFF}"/>
              </a:ext>
            </a:extLst>
          </p:cNvPr>
          <p:cNvCxnSpPr>
            <a:cxnSpLocks/>
          </p:cNvCxnSpPr>
          <p:nvPr/>
        </p:nvCxnSpPr>
        <p:spPr>
          <a:xfrm>
            <a:off x="1742541" y="5391497"/>
            <a:ext cx="99779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2B101A-8498-4073-BEF0-4B4C0220445B}"/>
              </a:ext>
            </a:extLst>
          </p:cNvPr>
          <p:cNvSpPr txBox="1"/>
          <p:nvPr/>
        </p:nvSpPr>
        <p:spPr>
          <a:xfrm>
            <a:off x="1632553" y="5443660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G.N. – </a:t>
            </a:r>
            <a:r>
              <a:rPr lang="es-ES" sz="2000" dirty="0" err="1">
                <a:solidFill>
                  <a:schemeClr val="bg1"/>
                </a:solidFill>
              </a:rPr>
              <a:t>Suj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2F22A67-EE09-4D36-AB25-299450F0ADD0}"/>
              </a:ext>
            </a:extLst>
          </p:cNvPr>
          <p:cNvCxnSpPr>
            <a:cxnSpLocks/>
          </p:cNvCxnSpPr>
          <p:nvPr/>
        </p:nvCxnSpPr>
        <p:spPr>
          <a:xfrm>
            <a:off x="1699411" y="4974559"/>
            <a:ext cx="2760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8DAB72C-52B8-4B25-92DF-653BACE8C27D}"/>
              </a:ext>
            </a:extLst>
          </p:cNvPr>
          <p:cNvSpPr txBox="1"/>
          <p:nvPr/>
        </p:nvSpPr>
        <p:spPr>
          <a:xfrm>
            <a:off x="1587271" y="5039241"/>
            <a:ext cx="6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Det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E3A76E2-9183-472E-8207-70CC2C7C71BE}"/>
              </a:ext>
            </a:extLst>
          </p:cNvPr>
          <p:cNvSpPr txBox="1"/>
          <p:nvPr/>
        </p:nvSpPr>
        <p:spPr>
          <a:xfrm>
            <a:off x="2196125" y="5034444"/>
            <a:ext cx="469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552629C-DA70-456D-95E3-F474E25778B7}"/>
              </a:ext>
            </a:extLst>
          </p:cNvPr>
          <p:cNvCxnSpPr>
            <a:cxnSpLocks/>
          </p:cNvCxnSpPr>
          <p:nvPr/>
        </p:nvCxnSpPr>
        <p:spPr>
          <a:xfrm>
            <a:off x="2071775" y="4965938"/>
            <a:ext cx="74907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D80648D-B3D9-4CF5-8783-8E944AE0675F}"/>
              </a:ext>
            </a:extLst>
          </p:cNvPr>
          <p:cNvCxnSpPr>
            <a:cxnSpLocks/>
          </p:cNvCxnSpPr>
          <p:nvPr/>
        </p:nvCxnSpPr>
        <p:spPr>
          <a:xfrm>
            <a:off x="5210353" y="4511618"/>
            <a:ext cx="514134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8FDA333-A2CB-4598-B35C-19AAAE87AF96}"/>
              </a:ext>
            </a:extLst>
          </p:cNvPr>
          <p:cNvSpPr txBox="1"/>
          <p:nvPr/>
        </p:nvSpPr>
        <p:spPr>
          <a:xfrm>
            <a:off x="6826362" y="4559183"/>
            <a:ext cx="1250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G.V. - P.V.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8E48E8C-5225-401B-A3A2-23CAF7F8DB43}"/>
              </a:ext>
            </a:extLst>
          </p:cNvPr>
          <p:cNvSpPr txBox="1"/>
          <p:nvPr/>
        </p:nvSpPr>
        <p:spPr>
          <a:xfrm>
            <a:off x="10288434" y="3826657"/>
            <a:ext cx="1650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Sujeto Omitido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(Él; el acusado)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C6AE96-6DB1-4610-98A7-E865453346F7}"/>
              </a:ext>
            </a:extLst>
          </p:cNvPr>
          <p:cNvSpPr txBox="1"/>
          <p:nvPr/>
        </p:nvSpPr>
        <p:spPr>
          <a:xfrm>
            <a:off x="5454034" y="4125792"/>
            <a:ext cx="469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F5C3AF2-ECF6-4E17-80BC-6C14927132DA}"/>
              </a:ext>
            </a:extLst>
          </p:cNvPr>
          <p:cNvCxnSpPr>
            <a:cxnSpLocks/>
          </p:cNvCxnSpPr>
          <p:nvPr/>
        </p:nvCxnSpPr>
        <p:spPr>
          <a:xfrm>
            <a:off x="5329684" y="4057286"/>
            <a:ext cx="86408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78CD0FA-E275-4776-820A-309BCECBE5B2}"/>
              </a:ext>
            </a:extLst>
          </p:cNvPr>
          <p:cNvCxnSpPr>
            <a:cxnSpLocks/>
          </p:cNvCxnSpPr>
          <p:nvPr/>
        </p:nvCxnSpPr>
        <p:spPr>
          <a:xfrm>
            <a:off x="8807561" y="3206139"/>
            <a:ext cx="20704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DC5059B-D998-453B-8A99-05751A2772B4}"/>
              </a:ext>
            </a:extLst>
          </p:cNvPr>
          <p:cNvSpPr txBox="1"/>
          <p:nvPr/>
        </p:nvSpPr>
        <p:spPr>
          <a:xfrm>
            <a:off x="8695421" y="3270821"/>
            <a:ext cx="6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Det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A16723D-6B5A-4497-9DE9-9950E8E3387B}"/>
              </a:ext>
            </a:extLst>
          </p:cNvPr>
          <p:cNvSpPr txBox="1"/>
          <p:nvPr/>
        </p:nvSpPr>
        <p:spPr>
          <a:xfrm>
            <a:off x="9200763" y="3266024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8A50C75-D9BF-4931-90DE-A38CDB663352}"/>
              </a:ext>
            </a:extLst>
          </p:cNvPr>
          <p:cNvCxnSpPr>
            <a:cxnSpLocks/>
          </p:cNvCxnSpPr>
          <p:nvPr/>
        </p:nvCxnSpPr>
        <p:spPr>
          <a:xfrm>
            <a:off x="9070913" y="3206139"/>
            <a:ext cx="71332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88C347C5-861C-4B7D-8C2A-727CB383AD43}"/>
              </a:ext>
            </a:extLst>
          </p:cNvPr>
          <p:cNvCxnSpPr>
            <a:cxnSpLocks/>
          </p:cNvCxnSpPr>
          <p:nvPr/>
        </p:nvCxnSpPr>
        <p:spPr>
          <a:xfrm>
            <a:off x="6361985" y="4057286"/>
            <a:ext cx="152255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F9683A6-D454-4FE0-81DB-57D368B303F7}"/>
              </a:ext>
            </a:extLst>
          </p:cNvPr>
          <p:cNvCxnSpPr>
            <a:cxnSpLocks/>
          </p:cNvCxnSpPr>
          <p:nvPr/>
        </p:nvCxnSpPr>
        <p:spPr>
          <a:xfrm>
            <a:off x="6320283" y="3671474"/>
            <a:ext cx="5003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B22EB72-D4E6-4EC9-836D-E743CA66BCFF}"/>
              </a:ext>
            </a:extLst>
          </p:cNvPr>
          <p:cNvSpPr txBox="1"/>
          <p:nvPr/>
        </p:nvSpPr>
        <p:spPr>
          <a:xfrm>
            <a:off x="6691202" y="4131952"/>
            <a:ext cx="85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GN-CD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66508F0-0070-45AD-8488-9868122D2A49}"/>
              </a:ext>
            </a:extLst>
          </p:cNvPr>
          <p:cNvCxnSpPr>
            <a:cxnSpLocks/>
          </p:cNvCxnSpPr>
          <p:nvPr/>
        </p:nvCxnSpPr>
        <p:spPr>
          <a:xfrm>
            <a:off x="6932762" y="3671474"/>
            <a:ext cx="2760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0B9D70D-BF47-41DD-B4CC-9A6F6CC49795}"/>
              </a:ext>
            </a:extLst>
          </p:cNvPr>
          <p:cNvSpPr txBox="1"/>
          <p:nvPr/>
        </p:nvSpPr>
        <p:spPr>
          <a:xfrm>
            <a:off x="6820622" y="3707899"/>
            <a:ext cx="6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Det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E8EB08A-7844-42B1-BDA3-943EC8E023F7}"/>
              </a:ext>
            </a:extLst>
          </p:cNvPr>
          <p:cNvSpPr txBox="1"/>
          <p:nvPr/>
        </p:nvSpPr>
        <p:spPr>
          <a:xfrm>
            <a:off x="7325964" y="3659972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D415F491-7042-4358-B79D-D173EF5D92ED}"/>
              </a:ext>
            </a:extLst>
          </p:cNvPr>
          <p:cNvCxnSpPr>
            <a:cxnSpLocks/>
          </p:cNvCxnSpPr>
          <p:nvPr/>
        </p:nvCxnSpPr>
        <p:spPr>
          <a:xfrm>
            <a:off x="7305126" y="3662853"/>
            <a:ext cx="4953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E5B434A-30DF-412B-9415-F1F75CCE51E4}"/>
              </a:ext>
            </a:extLst>
          </p:cNvPr>
          <p:cNvSpPr txBox="1"/>
          <p:nvPr/>
        </p:nvSpPr>
        <p:spPr>
          <a:xfrm>
            <a:off x="6291541" y="3696397"/>
            <a:ext cx="6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Det</a:t>
            </a:r>
            <a:endParaRPr lang="es-ES" sz="1400" dirty="0">
              <a:solidFill>
                <a:schemeClr val="bg1"/>
              </a:solidFill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DD5F230-5A90-48BC-A4A2-986AE0DBB5A0}"/>
              </a:ext>
            </a:extLst>
          </p:cNvPr>
          <p:cNvCxnSpPr>
            <a:cxnSpLocks/>
          </p:cNvCxnSpPr>
          <p:nvPr/>
        </p:nvCxnSpPr>
        <p:spPr>
          <a:xfrm>
            <a:off x="7970807" y="4057286"/>
            <a:ext cx="246715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94FCC33-BB5C-4BEE-870E-D411640646B3}"/>
              </a:ext>
            </a:extLst>
          </p:cNvPr>
          <p:cNvSpPr txBox="1"/>
          <p:nvPr/>
        </p:nvSpPr>
        <p:spPr>
          <a:xfrm>
            <a:off x="8479022" y="4131951"/>
            <a:ext cx="1554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/>
                </a:solidFill>
              </a:rPr>
              <a:t>Gprep</a:t>
            </a:r>
            <a:r>
              <a:rPr lang="es-ES" sz="1400" dirty="0">
                <a:solidFill>
                  <a:schemeClr val="bg1"/>
                </a:solidFill>
              </a:rPr>
              <a:t>.-</a:t>
            </a:r>
            <a:r>
              <a:rPr lang="es-ES" sz="1400" dirty="0" err="1">
                <a:solidFill>
                  <a:schemeClr val="bg1"/>
                </a:solidFill>
              </a:rPr>
              <a:t>CCTº</a:t>
            </a:r>
            <a:endParaRPr lang="es-ES" sz="1400" dirty="0">
              <a:solidFill>
                <a:schemeClr val="bg1"/>
              </a:solidFill>
            </a:endParaRP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76238F5A-4D1C-498C-8E8A-734640AAC9D7}"/>
              </a:ext>
            </a:extLst>
          </p:cNvPr>
          <p:cNvCxnSpPr>
            <a:cxnSpLocks/>
          </p:cNvCxnSpPr>
          <p:nvPr/>
        </p:nvCxnSpPr>
        <p:spPr>
          <a:xfrm>
            <a:off x="7970807" y="3659972"/>
            <a:ext cx="785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D6F3B03D-9095-4F23-93AF-A07C94884217}"/>
              </a:ext>
            </a:extLst>
          </p:cNvPr>
          <p:cNvSpPr txBox="1"/>
          <p:nvPr/>
        </p:nvSpPr>
        <p:spPr>
          <a:xfrm>
            <a:off x="8104957" y="3710607"/>
            <a:ext cx="47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07853A8D-8FA1-4238-9A2A-6131CFCAB6D8}"/>
              </a:ext>
            </a:extLst>
          </p:cNvPr>
          <p:cNvCxnSpPr>
            <a:cxnSpLocks/>
          </p:cNvCxnSpPr>
          <p:nvPr/>
        </p:nvCxnSpPr>
        <p:spPr>
          <a:xfrm>
            <a:off x="8863627" y="3659972"/>
            <a:ext cx="1574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DD524C2-7BE6-4CD1-8837-BF1082952D8E}"/>
              </a:ext>
            </a:extLst>
          </p:cNvPr>
          <p:cNvSpPr txBox="1"/>
          <p:nvPr/>
        </p:nvSpPr>
        <p:spPr>
          <a:xfrm>
            <a:off x="8883950" y="3689624"/>
            <a:ext cx="131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GN-</a:t>
            </a:r>
            <a:r>
              <a:rPr lang="es-ES" sz="1400" dirty="0" err="1">
                <a:solidFill>
                  <a:schemeClr val="bg1"/>
                </a:solidFill>
              </a:rPr>
              <a:t>Térm</a:t>
            </a:r>
            <a:r>
              <a:rPr lang="es-ES" sz="14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933081E9-38F5-4E7A-A373-62A3B08CB307}"/>
              </a:ext>
            </a:extLst>
          </p:cNvPr>
          <p:cNvCxnSpPr>
            <a:cxnSpLocks/>
          </p:cNvCxnSpPr>
          <p:nvPr/>
        </p:nvCxnSpPr>
        <p:spPr>
          <a:xfrm>
            <a:off x="9888737" y="3211401"/>
            <a:ext cx="5003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85948A33-3776-46BD-ACC6-4FC57D9FFF5F}"/>
              </a:ext>
            </a:extLst>
          </p:cNvPr>
          <p:cNvSpPr txBox="1"/>
          <p:nvPr/>
        </p:nvSpPr>
        <p:spPr>
          <a:xfrm>
            <a:off x="9859995" y="3236324"/>
            <a:ext cx="6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CN</a:t>
            </a:r>
          </a:p>
        </p:txBody>
      </p:sp>
    </p:spTree>
    <p:extLst>
      <p:ext uri="{BB962C8B-B14F-4D97-AF65-F5344CB8AC3E}">
        <p14:creationId xmlns:p14="http://schemas.microsoft.com/office/powerpoint/2010/main" val="82495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14299" y="1"/>
            <a:ext cx="123063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7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33850" y="1884372"/>
            <a:ext cx="5681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Gracias</a:t>
            </a:r>
          </a:p>
          <a:p>
            <a:endParaRPr lang="es-ES" sz="8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57547" y="4168852"/>
            <a:ext cx="55831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2"/>
                </a:solidFill>
                <a:ea typeface="Adobe Gothic Std B" panose="020B0800000000000000" pitchFamily="34" charset="-128"/>
              </a:rPr>
              <a:t>#</a:t>
            </a:r>
            <a:r>
              <a:rPr lang="es-ES" sz="5400" b="1" dirty="0" err="1">
                <a:solidFill>
                  <a:schemeClr val="bg2"/>
                </a:solidFill>
                <a:ea typeface="Adobe Gothic Std B" panose="020B0800000000000000" pitchFamily="34" charset="-128"/>
              </a:rPr>
              <a:t>RetamarAtHome</a:t>
            </a:r>
            <a:endParaRPr lang="es-ES" sz="5400" b="1" dirty="0">
              <a:solidFill>
                <a:schemeClr val="bg2"/>
              </a:solidFill>
              <a:ea typeface="Adobe Gothic Std B" panose="020B0800000000000000" pitchFamily="34" charset="-128"/>
            </a:endParaRPr>
          </a:p>
          <a:p>
            <a:endParaRPr lang="es-ES" sz="8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C85E9D-4982-4E03-8830-0713C0F88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8" y="300037"/>
            <a:ext cx="1128714" cy="11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88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329</Words>
  <Application>Microsoft Office PowerPoint</Application>
  <PresentationFormat>Panorámica</PresentationFormat>
  <Paragraphs>81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Adobe Gothic Std B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EA. Abascal</dc:creator>
  <cp:lastModifiedBy>Juan José Vergara Olarte</cp:lastModifiedBy>
  <cp:revision>22</cp:revision>
  <dcterms:created xsi:type="dcterms:W3CDTF">2020-03-12T10:10:37Z</dcterms:created>
  <dcterms:modified xsi:type="dcterms:W3CDTF">2020-03-20T09:10:04Z</dcterms:modified>
</cp:coreProperties>
</file>